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2"/>
  </p:notesMasterIdLst>
  <p:sldIdLst>
    <p:sldId id="256" r:id="rId2"/>
    <p:sldId id="278" r:id="rId3"/>
    <p:sldId id="277" r:id="rId4"/>
    <p:sldId id="260" r:id="rId5"/>
    <p:sldId id="261" r:id="rId6"/>
    <p:sldId id="262" r:id="rId7"/>
    <p:sldId id="268" r:id="rId8"/>
    <p:sldId id="280" r:id="rId9"/>
    <p:sldId id="281" r:id="rId10"/>
    <p:sldId id="282" r:id="rId11"/>
    <p:sldId id="283" r:id="rId12"/>
    <p:sldId id="284" r:id="rId13"/>
    <p:sldId id="285" r:id="rId14"/>
    <p:sldId id="286" r:id="rId15"/>
    <p:sldId id="279" r:id="rId16"/>
    <p:sldId id="264" r:id="rId17"/>
    <p:sldId id="265" r:id="rId18"/>
    <p:sldId id="263"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49" autoAdjust="0"/>
  </p:normalViewPr>
  <p:slideViewPr>
    <p:cSldViewPr snapToGrid="0">
      <p:cViewPr varScale="1">
        <p:scale>
          <a:sx n="91" d="100"/>
          <a:sy n="91" d="100"/>
        </p:scale>
        <p:origin x="12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7951E-7B34-4E51-8527-61368D0188BA}" type="datetimeFigureOut">
              <a:rPr lang="en-US" smtClean="0"/>
              <a:t>5/30/2022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5B11C-028E-4CD1-8409-1E71D44AFAD5}" type="slidenum">
              <a:rPr lang="en-US" smtClean="0"/>
              <a:t>‹#›</a:t>
            </a:fld>
            <a:endParaRPr lang="en-US"/>
          </a:p>
        </p:txBody>
      </p:sp>
    </p:spTree>
    <p:extLst>
      <p:ext uri="{BB962C8B-B14F-4D97-AF65-F5344CB8AC3E}">
        <p14:creationId xmlns:p14="http://schemas.microsoft.com/office/powerpoint/2010/main" val="120972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Think-pair-share examples of elected officials saying things that may cross the line of waiving attorney-client-privilege</a:t>
            </a:r>
          </a:p>
          <a:p>
            <a:pPr marL="171450" indent="-171450">
              <a:buFont typeface="Arial" panose="020B0604020202020204" pitchFamily="34" charset="0"/>
              <a:buChar char="•"/>
            </a:pPr>
            <a:r>
              <a:rPr lang="en-US" dirty="0"/>
              <a:t>Train people to say: We can’t do that because the law requires…</a:t>
            </a:r>
          </a:p>
          <a:p>
            <a:pPr marL="628650" lvl="1" indent="-171450">
              <a:buFont typeface="Arial" panose="020B0604020202020204" pitchFamily="34" charset="0"/>
              <a:buChar char="•"/>
            </a:pPr>
            <a:r>
              <a:rPr lang="en-US" dirty="0"/>
              <a:t>Rather than: our attorney said we can’t.</a:t>
            </a:r>
          </a:p>
          <a:p>
            <a:pPr marL="171450" lvl="0" indent="-171450">
              <a:buFont typeface="Arial" panose="020B0604020202020204" pitchFamily="34" charset="0"/>
              <a:buChar char="•"/>
            </a:pPr>
            <a:r>
              <a:rPr lang="en-US" dirty="0"/>
              <a:t>Good example: WCSD on legal threats over books with sex scenes</a:t>
            </a:r>
          </a:p>
        </p:txBody>
      </p:sp>
      <p:sp>
        <p:nvSpPr>
          <p:cNvPr id="4" name="Slide Number Placeholder 3"/>
          <p:cNvSpPr>
            <a:spLocks noGrp="1"/>
          </p:cNvSpPr>
          <p:nvPr>
            <p:ph type="sldNum" sz="quarter" idx="5"/>
          </p:nvPr>
        </p:nvSpPr>
        <p:spPr/>
        <p:txBody>
          <a:bodyPr/>
          <a:lstStyle/>
          <a:p>
            <a:fld id="{0CD5B11C-028E-4CD1-8409-1E71D44AFAD5}" type="slidenum">
              <a:rPr lang="en-US" smtClean="0"/>
              <a:t>3</a:t>
            </a:fld>
            <a:endParaRPr lang="en-US"/>
          </a:p>
        </p:txBody>
      </p:sp>
    </p:spTree>
    <p:extLst>
      <p:ext uri="{BB962C8B-B14F-4D97-AF65-F5344CB8AC3E}">
        <p14:creationId xmlns:p14="http://schemas.microsoft.com/office/powerpoint/2010/main" val="179358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 your officials.</a:t>
            </a:r>
          </a:p>
          <a:p>
            <a:r>
              <a:rPr lang="en-US" dirty="0"/>
              <a:t>Get informed consent, in writing, whenever in doubt.  </a:t>
            </a:r>
          </a:p>
          <a:p>
            <a:r>
              <a:rPr lang="en-US" dirty="0"/>
              <a:t>In the informed consent, specifically state what is being waived and which waivers apply.</a:t>
            </a:r>
          </a:p>
          <a:p>
            <a:r>
              <a:rPr lang="en-US" dirty="0"/>
              <a:t>Don’t overreach.</a:t>
            </a:r>
          </a:p>
          <a:p>
            <a:endParaRPr lang="en-US" dirty="0"/>
          </a:p>
        </p:txBody>
      </p:sp>
      <p:sp>
        <p:nvSpPr>
          <p:cNvPr id="4" name="Slide Number Placeholder 3"/>
          <p:cNvSpPr>
            <a:spLocks noGrp="1"/>
          </p:cNvSpPr>
          <p:nvPr>
            <p:ph type="sldNum" sz="quarter" idx="5"/>
          </p:nvPr>
        </p:nvSpPr>
        <p:spPr/>
        <p:txBody>
          <a:bodyPr/>
          <a:lstStyle/>
          <a:p>
            <a:fld id="{0CD5B11C-028E-4CD1-8409-1E71D44AFAD5}" type="slidenum">
              <a:rPr lang="en-US" smtClean="0"/>
              <a:t>20</a:t>
            </a:fld>
            <a:endParaRPr lang="en-US"/>
          </a:p>
        </p:txBody>
      </p:sp>
    </p:spTree>
    <p:extLst>
      <p:ext uri="{BB962C8B-B14F-4D97-AF65-F5344CB8AC3E}">
        <p14:creationId xmlns:p14="http://schemas.microsoft.com/office/powerpoint/2010/main" val="154622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prior examples, was privilege waived?</a:t>
            </a:r>
          </a:p>
          <a:p>
            <a:pPr marL="171450" indent="-171450">
              <a:buFont typeface="Arial" panose="020B0604020202020204" pitchFamily="34" charset="0"/>
              <a:buChar char="•"/>
            </a:pPr>
            <a:r>
              <a:rPr lang="en-US" dirty="0"/>
              <a:t>Remember: attorneys can’t generally waive the privilege without violating the Rules of Professional Practice</a:t>
            </a:r>
          </a:p>
          <a:p>
            <a:pPr marL="171450" indent="-171450">
              <a:buFont typeface="Arial" panose="020B0604020202020204" pitchFamily="34" charset="0"/>
              <a:buChar char="•"/>
            </a:pPr>
            <a:r>
              <a:rPr lang="en-US" dirty="0"/>
              <a:t>But prosecutors likely can (municipal code refers to county code, and county code says they represent the client (this is arguable, but why go there) </a:t>
            </a:r>
          </a:p>
          <a:p>
            <a:pPr marL="171450" lvl="0" indent="-171450">
              <a:buFont typeface="Arial" panose="020B0604020202020204" pitchFamily="34" charset="0"/>
              <a:buChar char="•"/>
            </a:pPr>
            <a:r>
              <a:rPr lang="en-US" dirty="0"/>
              <a:t>Be careful!		</a:t>
            </a:r>
          </a:p>
        </p:txBody>
      </p:sp>
      <p:sp>
        <p:nvSpPr>
          <p:cNvPr id="4" name="Slide Number Placeholder 3"/>
          <p:cNvSpPr>
            <a:spLocks noGrp="1"/>
          </p:cNvSpPr>
          <p:nvPr>
            <p:ph type="sldNum" sz="quarter" idx="5"/>
          </p:nvPr>
        </p:nvSpPr>
        <p:spPr/>
        <p:txBody>
          <a:bodyPr/>
          <a:lstStyle/>
          <a:p>
            <a:fld id="{0CD5B11C-028E-4CD1-8409-1E71D44AFAD5}" type="slidenum">
              <a:rPr lang="en-US" smtClean="0"/>
              <a:t>6</a:t>
            </a:fld>
            <a:endParaRPr lang="en-US"/>
          </a:p>
        </p:txBody>
      </p:sp>
    </p:spTree>
    <p:extLst>
      <p:ext uri="{BB962C8B-B14F-4D97-AF65-F5344CB8AC3E}">
        <p14:creationId xmlns:p14="http://schemas.microsoft.com/office/powerpoint/2010/main" val="396145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Northern Corridor Lawsuit Example: </a:t>
            </a:r>
          </a:p>
          <a:p>
            <a:r>
              <a:rPr lang="en-US" dirty="0"/>
              <a:t>Give background on deal and lawsuit, explain that DOJ has told us there is a settlement offer on the table, and they haven’t shared it with us.</a:t>
            </a:r>
          </a:p>
          <a:p>
            <a:r>
              <a:rPr lang="en-US" dirty="0"/>
              <a:t>How much can I communicate? </a:t>
            </a:r>
          </a:p>
          <a:p>
            <a:r>
              <a:rPr lang="en-US" dirty="0"/>
              <a:t>Who can I communicate with?</a:t>
            </a:r>
          </a:p>
        </p:txBody>
      </p:sp>
      <p:sp>
        <p:nvSpPr>
          <p:cNvPr id="4" name="Slide Number Placeholder 3"/>
          <p:cNvSpPr>
            <a:spLocks noGrp="1"/>
          </p:cNvSpPr>
          <p:nvPr>
            <p:ph type="sldNum" sz="quarter" idx="5"/>
          </p:nvPr>
        </p:nvSpPr>
        <p:spPr/>
        <p:txBody>
          <a:bodyPr/>
          <a:lstStyle/>
          <a:p>
            <a:fld id="{0CD5B11C-028E-4CD1-8409-1E71D44AFAD5}" type="slidenum">
              <a:rPr lang="en-US" smtClean="0"/>
              <a:t>8</a:t>
            </a:fld>
            <a:endParaRPr lang="en-US"/>
          </a:p>
        </p:txBody>
      </p:sp>
    </p:spTree>
    <p:extLst>
      <p:ext uri="{BB962C8B-B14F-4D97-AF65-F5344CB8AC3E}">
        <p14:creationId xmlns:p14="http://schemas.microsoft.com/office/powerpoint/2010/main" val="170936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Exceptions: prevent death, serious bodily harm, crime or fraud, financial injury, secure legal advice, establish a claim in a case </a:t>
            </a:r>
            <a:r>
              <a:rPr lang="en-US" dirty="0" err="1"/>
              <a:t>btwn</a:t>
            </a:r>
            <a:r>
              <a:rPr lang="en-US" dirty="0"/>
              <a:t> lawyer and former client, comply with court order, in screening conflicts after change of employment</a:t>
            </a:r>
          </a:p>
        </p:txBody>
      </p:sp>
      <p:sp>
        <p:nvSpPr>
          <p:cNvPr id="4" name="Slide Number Placeholder 3"/>
          <p:cNvSpPr>
            <a:spLocks noGrp="1"/>
          </p:cNvSpPr>
          <p:nvPr>
            <p:ph type="sldNum" sz="quarter" idx="5"/>
          </p:nvPr>
        </p:nvSpPr>
        <p:spPr/>
        <p:txBody>
          <a:bodyPr/>
          <a:lstStyle/>
          <a:p>
            <a:fld id="{0CD5B11C-028E-4CD1-8409-1E71D44AFAD5}" type="slidenum">
              <a:rPr lang="en-US" smtClean="0"/>
              <a:t>9</a:t>
            </a:fld>
            <a:endParaRPr lang="en-US"/>
          </a:p>
        </p:txBody>
      </p:sp>
    </p:spTree>
    <p:extLst>
      <p:ext uri="{BB962C8B-B14F-4D97-AF65-F5344CB8AC3E}">
        <p14:creationId xmlns:p14="http://schemas.microsoft.com/office/powerpoint/2010/main" val="220715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5B11C-028E-4CD1-8409-1E71D44AFAD5}" type="slidenum">
              <a:rPr lang="en-US" smtClean="0"/>
              <a:t>12</a:t>
            </a:fld>
            <a:endParaRPr lang="en-US"/>
          </a:p>
        </p:txBody>
      </p:sp>
    </p:spTree>
    <p:extLst>
      <p:ext uri="{BB962C8B-B14F-4D97-AF65-F5344CB8AC3E}">
        <p14:creationId xmlns:p14="http://schemas.microsoft.com/office/powerpoint/2010/main" val="266160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Utah State Bar Ethics Advisory Opinion 05-01 discusses the difference </a:t>
            </a:r>
            <a:r>
              <a:rPr lang="en-US" dirty="0" err="1"/>
              <a:t>btwn</a:t>
            </a:r>
            <a:r>
              <a:rPr lang="en-US" dirty="0"/>
              <a:t> Rule of Confidentiality and Attorney-Client Privilege.  Rule applies much more broadly.  (Now applies in court too, didn’t at the time of the decision.)  </a:t>
            </a:r>
          </a:p>
        </p:txBody>
      </p:sp>
      <p:sp>
        <p:nvSpPr>
          <p:cNvPr id="4" name="Slide Number Placeholder 3"/>
          <p:cNvSpPr>
            <a:spLocks noGrp="1"/>
          </p:cNvSpPr>
          <p:nvPr>
            <p:ph type="sldNum" sz="quarter" idx="5"/>
          </p:nvPr>
        </p:nvSpPr>
        <p:spPr/>
        <p:txBody>
          <a:bodyPr/>
          <a:lstStyle/>
          <a:p>
            <a:fld id="{0CD5B11C-028E-4CD1-8409-1E71D44AFAD5}" type="slidenum">
              <a:rPr lang="en-US" smtClean="0"/>
              <a:t>13</a:t>
            </a:fld>
            <a:endParaRPr lang="en-US"/>
          </a:p>
        </p:txBody>
      </p:sp>
    </p:spTree>
    <p:extLst>
      <p:ext uri="{BB962C8B-B14F-4D97-AF65-F5344CB8AC3E}">
        <p14:creationId xmlns:p14="http://schemas.microsoft.com/office/powerpoint/2010/main" val="354078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Utah State Bar Ethics Advisory Opinion 05-01 discusses the difference </a:t>
            </a:r>
            <a:r>
              <a:rPr lang="en-US" dirty="0" err="1"/>
              <a:t>btwn</a:t>
            </a:r>
            <a:r>
              <a:rPr lang="en-US" dirty="0"/>
              <a:t> Rule of Confidentiality and Attorney-Client Privilege.  Rule applies much more broadly.  (Now applies in court too, didn’t at the time of the decision.)  </a:t>
            </a:r>
          </a:p>
          <a:p>
            <a:endParaRPr lang="en-US" dirty="0"/>
          </a:p>
        </p:txBody>
      </p:sp>
      <p:sp>
        <p:nvSpPr>
          <p:cNvPr id="4" name="Slide Number Placeholder 3"/>
          <p:cNvSpPr>
            <a:spLocks noGrp="1"/>
          </p:cNvSpPr>
          <p:nvPr>
            <p:ph type="sldNum" sz="quarter" idx="5"/>
          </p:nvPr>
        </p:nvSpPr>
        <p:spPr/>
        <p:txBody>
          <a:bodyPr/>
          <a:lstStyle/>
          <a:p>
            <a:fld id="{0CD5B11C-028E-4CD1-8409-1E71D44AFAD5}" type="slidenum">
              <a:rPr lang="en-US" smtClean="0"/>
              <a:t>14</a:t>
            </a:fld>
            <a:endParaRPr lang="en-US"/>
          </a:p>
        </p:txBody>
      </p:sp>
    </p:spTree>
    <p:extLst>
      <p:ext uri="{BB962C8B-B14F-4D97-AF65-F5344CB8AC3E}">
        <p14:creationId xmlns:p14="http://schemas.microsoft.com/office/powerpoint/2010/main" val="215535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Weakest of the protections???</a:t>
            </a:r>
          </a:p>
        </p:txBody>
      </p:sp>
      <p:sp>
        <p:nvSpPr>
          <p:cNvPr id="4" name="Slide Number Placeholder 3"/>
          <p:cNvSpPr>
            <a:spLocks noGrp="1"/>
          </p:cNvSpPr>
          <p:nvPr>
            <p:ph type="sldNum" sz="quarter" idx="5"/>
          </p:nvPr>
        </p:nvSpPr>
        <p:spPr/>
        <p:txBody>
          <a:bodyPr/>
          <a:lstStyle/>
          <a:p>
            <a:fld id="{0CD5B11C-028E-4CD1-8409-1E71D44AFAD5}" type="slidenum">
              <a:rPr lang="en-US" smtClean="0"/>
              <a:t>17</a:t>
            </a:fld>
            <a:endParaRPr lang="en-US"/>
          </a:p>
        </p:txBody>
      </p:sp>
    </p:spTree>
    <p:extLst>
      <p:ext uri="{BB962C8B-B14F-4D97-AF65-F5344CB8AC3E}">
        <p14:creationId xmlns:p14="http://schemas.microsoft.com/office/powerpoint/2010/main" val="97104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Defendants get the same protection under Rule 16(b)(4)</a:t>
            </a:r>
          </a:p>
        </p:txBody>
      </p:sp>
      <p:sp>
        <p:nvSpPr>
          <p:cNvPr id="4" name="Slide Number Placeholder 3"/>
          <p:cNvSpPr>
            <a:spLocks noGrp="1"/>
          </p:cNvSpPr>
          <p:nvPr>
            <p:ph type="sldNum" sz="quarter" idx="5"/>
          </p:nvPr>
        </p:nvSpPr>
        <p:spPr/>
        <p:txBody>
          <a:bodyPr/>
          <a:lstStyle/>
          <a:p>
            <a:fld id="{0CD5B11C-028E-4CD1-8409-1E71D44AFAD5}" type="slidenum">
              <a:rPr lang="en-US" smtClean="0"/>
              <a:t>18</a:t>
            </a:fld>
            <a:endParaRPr lang="en-US"/>
          </a:p>
        </p:txBody>
      </p:sp>
    </p:spTree>
    <p:extLst>
      <p:ext uri="{BB962C8B-B14F-4D97-AF65-F5344CB8AC3E}">
        <p14:creationId xmlns:p14="http://schemas.microsoft.com/office/powerpoint/2010/main" val="390529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5/30/2022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5/30/2022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5/30/2022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5/30/2022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web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33EE-854F-434C-97B0-AC574D721853}"/>
              </a:ext>
            </a:extLst>
          </p:cNvPr>
          <p:cNvSpPr>
            <a:spLocks noGrp="1"/>
          </p:cNvSpPr>
          <p:nvPr>
            <p:ph type="ctrTitle"/>
          </p:nvPr>
        </p:nvSpPr>
        <p:spPr>
          <a:xfrm>
            <a:off x="1600200" y="1493240"/>
            <a:ext cx="8991600" cy="2539424"/>
          </a:xfrm>
        </p:spPr>
        <p:txBody>
          <a:bodyPr>
            <a:normAutofit/>
          </a:bodyPr>
          <a:lstStyle/>
          <a:p>
            <a:r>
              <a:rPr lang="en-US" dirty="0"/>
              <a:t>Privileged Communication and Confidentiality</a:t>
            </a:r>
          </a:p>
        </p:txBody>
      </p:sp>
      <p:sp>
        <p:nvSpPr>
          <p:cNvPr id="3" name="Subtitle 2">
            <a:extLst>
              <a:ext uri="{FF2B5EF4-FFF2-40B4-BE49-F238E27FC236}">
                <a16:creationId xmlns:a16="http://schemas.microsoft.com/office/drawing/2014/main" id="{DF11E7EE-0D4D-42EE-8CAA-67CF8F80CCFB}"/>
              </a:ext>
            </a:extLst>
          </p:cNvPr>
          <p:cNvSpPr>
            <a:spLocks noGrp="1"/>
          </p:cNvSpPr>
          <p:nvPr>
            <p:ph type="subTitle" idx="1"/>
          </p:nvPr>
        </p:nvSpPr>
        <p:spPr/>
        <p:txBody>
          <a:bodyPr>
            <a:normAutofit lnSpcReduction="10000"/>
          </a:bodyPr>
          <a:lstStyle/>
          <a:p>
            <a:r>
              <a:rPr lang="en-US" dirty="0"/>
              <a:t>Utah Municipal Attorneys Association</a:t>
            </a:r>
          </a:p>
          <a:p>
            <a:r>
              <a:rPr lang="en-US" dirty="0"/>
              <a:t>June 3, 2022</a:t>
            </a:r>
          </a:p>
          <a:p>
            <a:r>
              <a:rPr lang="en-US" dirty="0"/>
              <a:t>Washington County Attorney Eric Clarke</a:t>
            </a:r>
          </a:p>
        </p:txBody>
      </p:sp>
    </p:spTree>
    <p:extLst>
      <p:ext uri="{BB962C8B-B14F-4D97-AF65-F5344CB8AC3E}">
        <p14:creationId xmlns:p14="http://schemas.microsoft.com/office/powerpoint/2010/main" val="279719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BD0F-31C4-433A-A427-C369A7549EB4}"/>
              </a:ext>
            </a:extLst>
          </p:cNvPr>
          <p:cNvSpPr>
            <a:spLocks noGrp="1"/>
          </p:cNvSpPr>
          <p:nvPr>
            <p:ph type="title"/>
          </p:nvPr>
        </p:nvSpPr>
        <p:spPr>
          <a:xfrm>
            <a:off x="1450428" y="2199050"/>
            <a:ext cx="4381342" cy="1465825"/>
          </a:xfrm>
        </p:spPr>
        <p:txBody>
          <a:bodyPr/>
          <a:lstStyle/>
          <a:p>
            <a:r>
              <a:rPr lang="en-US" dirty="0"/>
              <a:t>Leaving Government</a:t>
            </a:r>
          </a:p>
        </p:txBody>
      </p:sp>
      <p:pic>
        <p:nvPicPr>
          <p:cNvPr id="5" name="Content Placeholder 4">
            <a:extLst>
              <a:ext uri="{FF2B5EF4-FFF2-40B4-BE49-F238E27FC236}">
                <a16:creationId xmlns:a16="http://schemas.microsoft.com/office/drawing/2014/main" id="{0711613B-6D2A-4B71-B7E0-3D78BD9F1CC3}"/>
              </a:ext>
            </a:extLst>
          </p:cNvPr>
          <p:cNvPicPr>
            <a:picLocks noGrp="1" noChangeAspect="1"/>
          </p:cNvPicPr>
          <p:nvPr>
            <p:ph idx="1"/>
          </p:nvPr>
        </p:nvPicPr>
        <p:blipFill>
          <a:blip r:embed="rId2"/>
          <a:stretch>
            <a:fillRect/>
          </a:stretch>
        </p:blipFill>
        <p:spPr>
          <a:xfrm>
            <a:off x="6650105" y="885156"/>
            <a:ext cx="3702585" cy="5559438"/>
          </a:xfrm>
        </p:spPr>
      </p:pic>
    </p:spTree>
    <p:extLst>
      <p:ext uri="{BB962C8B-B14F-4D97-AF65-F5344CB8AC3E}">
        <p14:creationId xmlns:p14="http://schemas.microsoft.com/office/powerpoint/2010/main" val="167686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EACE-903C-4803-89AD-B2828C8831EF}"/>
              </a:ext>
            </a:extLst>
          </p:cNvPr>
          <p:cNvSpPr>
            <a:spLocks noGrp="1"/>
          </p:cNvSpPr>
          <p:nvPr>
            <p:ph type="title"/>
          </p:nvPr>
        </p:nvSpPr>
        <p:spPr/>
        <p:txBody>
          <a:bodyPr/>
          <a:lstStyle/>
          <a:p>
            <a:r>
              <a:rPr lang="en-US" dirty="0"/>
              <a:t>Rule 1.11</a:t>
            </a:r>
          </a:p>
        </p:txBody>
      </p:sp>
      <p:sp>
        <p:nvSpPr>
          <p:cNvPr id="3" name="Content Placeholder 2">
            <a:extLst>
              <a:ext uri="{FF2B5EF4-FFF2-40B4-BE49-F238E27FC236}">
                <a16:creationId xmlns:a16="http://schemas.microsoft.com/office/drawing/2014/main" id="{ED7C6779-7E80-4393-B44A-0A7DA8A0544A}"/>
              </a:ext>
            </a:extLst>
          </p:cNvPr>
          <p:cNvSpPr>
            <a:spLocks noGrp="1"/>
          </p:cNvSpPr>
          <p:nvPr>
            <p:ph idx="1"/>
          </p:nvPr>
        </p:nvSpPr>
        <p:spPr/>
        <p:txBody>
          <a:bodyPr/>
          <a:lstStyle/>
          <a:p>
            <a:r>
              <a:rPr lang="en-US" dirty="0"/>
              <a:t>(a) Except as law may otherwise expressly permit, a lawyer who has formerly served as a public officer or employee of the government:</a:t>
            </a:r>
          </a:p>
          <a:p>
            <a:pPr lvl="1"/>
            <a:r>
              <a:rPr lang="en-US" dirty="0"/>
              <a:t>(1) is subject to Rule 1.9(c) </a:t>
            </a:r>
          </a:p>
          <a:p>
            <a:endParaRPr lang="en-US" dirty="0"/>
          </a:p>
        </p:txBody>
      </p:sp>
    </p:spTree>
    <p:extLst>
      <p:ext uri="{BB962C8B-B14F-4D97-AF65-F5344CB8AC3E}">
        <p14:creationId xmlns:p14="http://schemas.microsoft.com/office/powerpoint/2010/main" val="57715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C8D0-D5F7-49BC-8176-28C2E9FE81BE}"/>
              </a:ext>
            </a:extLst>
          </p:cNvPr>
          <p:cNvSpPr>
            <a:spLocks noGrp="1"/>
          </p:cNvSpPr>
          <p:nvPr>
            <p:ph type="title"/>
          </p:nvPr>
        </p:nvSpPr>
        <p:spPr/>
        <p:txBody>
          <a:bodyPr/>
          <a:lstStyle/>
          <a:p>
            <a:r>
              <a:rPr lang="en-US" dirty="0"/>
              <a:t>Rule 1.9(c)</a:t>
            </a:r>
          </a:p>
        </p:txBody>
      </p:sp>
      <p:sp>
        <p:nvSpPr>
          <p:cNvPr id="3" name="Content Placeholder 2">
            <a:extLst>
              <a:ext uri="{FF2B5EF4-FFF2-40B4-BE49-F238E27FC236}">
                <a16:creationId xmlns:a16="http://schemas.microsoft.com/office/drawing/2014/main" id="{5F22543D-31D4-4D32-865D-375164247373}"/>
              </a:ext>
            </a:extLst>
          </p:cNvPr>
          <p:cNvSpPr>
            <a:spLocks noGrp="1"/>
          </p:cNvSpPr>
          <p:nvPr>
            <p:ph idx="1"/>
          </p:nvPr>
        </p:nvSpPr>
        <p:spPr/>
        <p:txBody>
          <a:bodyPr>
            <a:normAutofit/>
          </a:bodyPr>
          <a:lstStyle/>
          <a:p>
            <a:r>
              <a:rPr lang="en-US" dirty="0"/>
              <a:t>A lawyer who has formerly represented a client in a matter or whose present or former firm has formerly represented a client in a matter shall not thereafter:</a:t>
            </a:r>
          </a:p>
          <a:p>
            <a:r>
              <a:rPr lang="en-US" b="1" dirty="0"/>
              <a:t>(1)</a:t>
            </a:r>
            <a:r>
              <a:rPr lang="en-US" dirty="0"/>
              <a:t> use information relating to the representation to the disadvantage of the former client except as these Rules would permit or require with respect to a client, or when the information has become generally known; or</a:t>
            </a:r>
          </a:p>
          <a:p>
            <a:r>
              <a:rPr lang="en-US" b="1" dirty="0"/>
              <a:t>(2)</a:t>
            </a:r>
            <a:r>
              <a:rPr lang="en-US" dirty="0"/>
              <a:t> reveal information relating to the representation except as these Rules would permit or require with respect to a client.</a:t>
            </a:r>
          </a:p>
          <a:p>
            <a:endParaRPr lang="en-US" dirty="0"/>
          </a:p>
          <a:p>
            <a:endParaRPr lang="en-US" dirty="0"/>
          </a:p>
        </p:txBody>
      </p:sp>
    </p:spTree>
    <p:extLst>
      <p:ext uri="{BB962C8B-B14F-4D97-AF65-F5344CB8AC3E}">
        <p14:creationId xmlns:p14="http://schemas.microsoft.com/office/powerpoint/2010/main" val="83201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4675-2125-42C7-A520-33630A052BC8}"/>
              </a:ext>
            </a:extLst>
          </p:cNvPr>
          <p:cNvSpPr>
            <a:spLocks noGrp="1"/>
          </p:cNvSpPr>
          <p:nvPr>
            <p:ph type="title"/>
          </p:nvPr>
        </p:nvSpPr>
        <p:spPr/>
        <p:txBody>
          <a:bodyPr/>
          <a:lstStyle/>
          <a:p>
            <a:r>
              <a:rPr lang="en-US" dirty="0"/>
              <a:t>Rule 1.9(c) Commentary</a:t>
            </a:r>
          </a:p>
        </p:txBody>
      </p:sp>
      <p:sp>
        <p:nvSpPr>
          <p:cNvPr id="3" name="Content Placeholder 2">
            <a:extLst>
              <a:ext uri="{FF2B5EF4-FFF2-40B4-BE49-F238E27FC236}">
                <a16:creationId xmlns:a16="http://schemas.microsoft.com/office/drawing/2014/main" id="{6E25ABFE-B2C9-4FF6-AC4E-C9FA4D9E7D4D}"/>
              </a:ext>
            </a:extLst>
          </p:cNvPr>
          <p:cNvSpPr>
            <a:spLocks noGrp="1"/>
          </p:cNvSpPr>
          <p:nvPr>
            <p:ph idx="1"/>
          </p:nvPr>
        </p:nvSpPr>
        <p:spPr>
          <a:xfrm>
            <a:off x="2231136" y="2638045"/>
            <a:ext cx="7729728" cy="3753878"/>
          </a:xfrm>
        </p:spPr>
        <p:txBody>
          <a:bodyPr>
            <a:normAutofit/>
          </a:bodyPr>
          <a:lstStyle/>
          <a:p>
            <a:r>
              <a:rPr lang="en-US" dirty="0"/>
              <a:t>[7] Independent of the question of disqualification of a firm, a lawyer changing professional association has a continuing duty to preserve confidentiality of information about a client formerly represented. See Rules 1.6 and 1.9(c).</a:t>
            </a:r>
          </a:p>
          <a:p>
            <a:r>
              <a:rPr lang="en-US" dirty="0"/>
              <a:t>[8] Paragraph (c) provides that information acquired by the lawyer in the course of representing a client may not subsequently be used or revealed by the lawyer to the disadvantage of the client. However, the fact that a lawyer has once served a client does not preclude the lawyer from using generally known information about that client when later representing another client.</a:t>
            </a:r>
          </a:p>
          <a:p>
            <a:r>
              <a:rPr lang="en-US" dirty="0"/>
              <a:t>[9] The provisions of this Rule are for the protection of former clients and can be waived if the client gives informed consent . . . .</a:t>
            </a:r>
          </a:p>
          <a:p>
            <a:endParaRPr lang="en-US" dirty="0"/>
          </a:p>
        </p:txBody>
      </p:sp>
    </p:spTree>
    <p:extLst>
      <p:ext uri="{BB962C8B-B14F-4D97-AF65-F5344CB8AC3E}">
        <p14:creationId xmlns:p14="http://schemas.microsoft.com/office/powerpoint/2010/main" val="101828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6CA9-743B-4471-85C2-D95F33FD33E2}"/>
              </a:ext>
            </a:extLst>
          </p:cNvPr>
          <p:cNvSpPr>
            <a:spLocks noGrp="1"/>
          </p:cNvSpPr>
          <p:nvPr>
            <p:ph type="title"/>
          </p:nvPr>
        </p:nvSpPr>
        <p:spPr>
          <a:xfrm>
            <a:off x="2231136" y="370332"/>
            <a:ext cx="7729728" cy="1188720"/>
          </a:xfrm>
        </p:spPr>
        <p:txBody>
          <a:bodyPr/>
          <a:lstStyle/>
          <a:p>
            <a:r>
              <a:rPr lang="en-US" dirty="0"/>
              <a:t>Privilege vs confidential</a:t>
            </a:r>
          </a:p>
        </p:txBody>
      </p:sp>
      <p:sp>
        <p:nvSpPr>
          <p:cNvPr id="3" name="Content Placeholder 2">
            <a:extLst>
              <a:ext uri="{FF2B5EF4-FFF2-40B4-BE49-F238E27FC236}">
                <a16:creationId xmlns:a16="http://schemas.microsoft.com/office/drawing/2014/main" id="{485FFDE1-5957-423B-9F4A-69426D64F997}"/>
              </a:ext>
            </a:extLst>
          </p:cNvPr>
          <p:cNvSpPr>
            <a:spLocks noGrp="1"/>
          </p:cNvSpPr>
          <p:nvPr>
            <p:ph idx="1"/>
          </p:nvPr>
        </p:nvSpPr>
        <p:spPr>
          <a:xfrm>
            <a:off x="4792717" y="5912594"/>
            <a:ext cx="5809278" cy="575074"/>
          </a:xfrm>
        </p:spPr>
        <p:txBody>
          <a:bodyPr>
            <a:normAutofit fontScale="85000" lnSpcReduction="20000"/>
          </a:bodyPr>
          <a:lstStyle/>
          <a:p>
            <a:r>
              <a:rPr lang="en-US" dirty="0"/>
              <a:t>Utah State Bar Ethics Advisory Opinion 05-01 </a:t>
            </a:r>
          </a:p>
          <a:p>
            <a:pPr lvl="1"/>
            <a:r>
              <a:rPr lang="en-US" dirty="0"/>
              <a:t>(note, confidentiality now applies in courtroom)</a:t>
            </a:r>
          </a:p>
        </p:txBody>
      </p:sp>
      <p:pic>
        <p:nvPicPr>
          <p:cNvPr id="5" name="Picture 4">
            <a:extLst>
              <a:ext uri="{FF2B5EF4-FFF2-40B4-BE49-F238E27FC236}">
                <a16:creationId xmlns:a16="http://schemas.microsoft.com/office/drawing/2014/main" id="{11832FE8-AFB2-4873-BA2A-227360FD4748}"/>
              </a:ext>
            </a:extLst>
          </p:cNvPr>
          <p:cNvPicPr>
            <a:picLocks noChangeAspect="1"/>
          </p:cNvPicPr>
          <p:nvPr/>
        </p:nvPicPr>
        <p:blipFill>
          <a:blip r:embed="rId3"/>
          <a:stretch>
            <a:fillRect/>
          </a:stretch>
        </p:blipFill>
        <p:spPr>
          <a:xfrm>
            <a:off x="4968522" y="1942495"/>
            <a:ext cx="6543181" cy="3680540"/>
          </a:xfrm>
          <a:prstGeom prst="rect">
            <a:avLst/>
          </a:prstGeom>
        </p:spPr>
      </p:pic>
      <p:pic>
        <p:nvPicPr>
          <p:cNvPr id="7" name="Picture 6">
            <a:extLst>
              <a:ext uri="{FF2B5EF4-FFF2-40B4-BE49-F238E27FC236}">
                <a16:creationId xmlns:a16="http://schemas.microsoft.com/office/drawing/2014/main" id="{BBBA9AF3-4ABE-4B32-9FD5-85BC482CAC76}"/>
              </a:ext>
            </a:extLst>
          </p:cNvPr>
          <p:cNvPicPr>
            <a:picLocks noChangeAspect="1"/>
          </p:cNvPicPr>
          <p:nvPr/>
        </p:nvPicPr>
        <p:blipFill>
          <a:blip r:embed="rId4"/>
          <a:stretch>
            <a:fillRect/>
          </a:stretch>
        </p:blipFill>
        <p:spPr>
          <a:xfrm>
            <a:off x="680297" y="1730973"/>
            <a:ext cx="3326525" cy="4989788"/>
          </a:xfrm>
          <a:prstGeom prst="rect">
            <a:avLst/>
          </a:prstGeom>
        </p:spPr>
      </p:pic>
    </p:spTree>
    <p:extLst>
      <p:ext uri="{BB962C8B-B14F-4D97-AF65-F5344CB8AC3E}">
        <p14:creationId xmlns:p14="http://schemas.microsoft.com/office/powerpoint/2010/main" val="182155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8BE447-DE21-4098-909D-BB116D69E31C}"/>
              </a:ext>
            </a:extLst>
          </p:cNvPr>
          <p:cNvSpPr>
            <a:spLocks noGrp="1"/>
          </p:cNvSpPr>
          <p:nvPr>
            <p:ph type="title"/>
          </p:nvPr>
        </p:nvSpPr>
        <p:spPr/>
        <p:txBody>
          <a:bodyPr/>
          <a:lstStyle/>
          <a:p>
            <a:r>
              <a:rPr lang="en-US" dirty="0"/>
              <a:t>Work-product doctrine</a:t>
            </a:r>
          </a:p>
        </p:txBody>
      </p:sp>
      <p:sp>
        <p:nvSpPr>
          <p:cNvPr id="5" name="Text Placeholder 4">
            <a:extLst>
              <a:ext uri="{FF2B5EF4-FFF2-40B4-BE49-F238E27FC236}">
                <a16:creationId xmlns:a16="http://schemas.microsoft.com/office/drawing/2014/main" id="{68C0FD54-C827-4E34-AECC-AECBD86167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41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913A-6BE9-4738-B044-CFA9176EF148}"/>
              </a:ext>
            </a:extLst>
          </p:cNvPr>
          <p:cNvSpPr>
            <a:spLocks noGrp="1"/>
          </p:cNvSpPr>
          <p:nvPr>
            <p:ph type="title"/>
          </p:nvPr>
        </p:nvSpPr>
        <p:spPr/>
        <p:txBody>
          <a:bodyPr/>
          <a:lstStyle/>
          <a:p>
            <a:r>
              <a:rPr lang="en-US" dirty="0"/>
              <a:t>Work-Product Doctrine</a:t>
            </a:r>
          </a:p>
        </p:txBody>
      </p:sp>
      <p:sp>
        <p:nvSpPr>
          <p:cNvPr id="3" name="Content Placeholder 2">
            <a:extLst>
              <a:ext uri="{FF2B5EF4-FFF2-40B4-BE49-F238E27FC236}">
                <a16:creationId xmlns:a16="http://schemas.microsoft.com/office/drawing/2014/main" id="{A3D2CE86-5CFF-491A-9246-7F7207D36451}"/>
              </a:ext>
            </a:extLst>
          </p:cNvPr>
          <p:cNvSpPr>
            <a:spLocks noGrp="1"/>
          </p:cNvSpPr>
          <p:nvPr>
            <p:ph idx="1"/>
          </p:nvPr>
        </p:nvSpPr>
        <p:spPr/>
        <p:txBody>
          <a:bodyPr/>
          <a:lstStyle/>
          <a:p>
            <a:r>
              <a:rPr lang="en-US" b="1" u="sng" dirty="0"/>
              <a:t>URCP 26(b)</a:t>
            </a:r>
            <a:r>
              <a:rPr lang="en-US" b="1" dirty="0"/>
              <a:t>(5) </a:t>
            </a:r>
            <a:r>
              <a:rPr lang="en-US" b="1" i="1" dirty="0"/>
              <a:t>Trial preparation materials.</a:t>
            </a:r>
            <a:r>
              <a:rPr lang="en-US" dirty="0"/>
              <a:t> A party may obtain otherwise discoverable documents and tangible things prepared in anticipation of litigation or for trial by or for another party or by or for that other party’s representative (including the party’s attorney, consultant, surety, indemnitor, insurer, or agent) only upon a showing that the party seeking discovery has </a:t>
            </a:r>
            <a:r>
              <a:rPr lang="en-US" b="1" dirty="0"/>
              <a:t>substantial need</a:t>
            </a:r>
            <a:r>
              <a:rPr lang="en-US" dirty="0"/>
              <a:t> of the materials and that the party is unable without </a:t>
            </a:r>
            <a:r>
              <a:rPr lang="en-US" b="1" dirty="0"/>
              <a:t>undue hardship</a:t>
            </a:r>
            <a:r>
              <a:rPr lang="en-US" dirty="0"/>
              <a:t> to obtain substantially equivalent materials by other means. </a:t>
            </a:r>
            <a:r>
              <a:rPr lang="en-US" b="1" dirty="0"/>
              <a:t>In ordering discovery of such materials, the court must protect against disclosure of the mental impressions, conclusions, opinions, or legal theories of an attorney or other representative of a party.</a:t>
            </a:r>
            <a:endParaRPr lang="en-US" dirty="0"/>
          </a:p>
          <a:p>
            <a:endParaRPr lang="en-US" dirty="0"/>
          </a:p>
        </p:txBody>
      </p:sp>
    </p:spTree>
    <p:extLst>
      <p:ext uri="{BB962C8B-B14F-4D97-AF65-F5344CB8AC3E}">
        <p14:creationId xmlns:p14="http://schemas.microsoft.com/office/powerpoint/2010/main" val="2845902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C212-7C89-4935-9FCD-B22D674FB00F}"/>
              </a:ext>
            </a:extLst>
          </p:cNvPr>
          <p:cNvSpPr>
            <a:spLocks noGrp="1"/>
          </p:cNvSpPr>
          <p:nvPr>
            <p:ph type="title"/>
          </p:nvPr>
        </p:nvSpPr>
        <p:spPr/>
        <p:txBody>
          <a:bodyPr/>
          <a:lstStyle/>
          <a:p>
            <a:r>
              <a:rPr lang="en-US" dirty="0"/>
              <a:t>Asserting Work-Product Immunity</a:t>
            </a:r>
          </a:p>
        </p:txBody>
      </p:sp>
      <p:sp>
        <p:nvSpPr>
          <p:cNvPr id="3" name="Content Placeholder 2">
            <a:extLst>
              <a:ext uri="{FF2B5EF4-FFF2-40B4-BE49-F238E27FC236}">
                <a16:creationId xmlns:a16="http://schemas.microsoft.com/office/drawing/2014/main" id="{D9540A66-C6B9-412A-9E72-16A97D139F78}"/>
              </a:ext>
            </a:extLst>
          </p:cNvPr>
          <p:cNvSpPr>
            <a:spLocks noGrp="1"/>
          </p:cNvSpPr>
          <p:nvPr>
            <p:ph sz="half" idx="1"/>
          </p:nvPr>
        </p:nvSpPr>
        <p:spPr/>
        <p:txBody>
          <a:bodyPr/>
          <a:lstStyle/>
          <a:p>
            <a:r>
              <a:rPr lang="en-US" u="sng" dirty="0"/>
              <a:t>Salt Lake Legal Def. </a:t>
            </a:r>
            <a:r>
              <a:rPr lang="en-US" u="sng" dirty="0" err="1"/>
              <a:t>Ass'n</a:t>
            </a:r>
            <a:r>
              <a:rPr lang="en-US" u="sng" dirty="0"/>
              <a:t> v. Uno</a:t>
            </a:r>
            <a:r>
              <a:rPr lang="en-US" dirty="0"/>
              <a:t>, 932 P.2d 589, 590 (Utah Sup.Ct. 1997) Unlike the attorney-client privilege, which belongs to the client and therefore may be unilaterally waived by the client, the work product doctrine has consistently recognized the interests of both the client and the attorney. The majority rule is that both may assert work product immunity.</a:t>
            </a:r>
          </a:p>
          <a:p>
            <a:endParaRPr lang="en-US" dirty="0"/>
          </a:p>
        </p:txBody>
      </p:sp>
      <p:pic>
        <p:nvPicPr>
          <p:cNvPr id="6" name="Content Placeholder 5">
            <a:extLst>
              <a:ext uri="{FF2B5EF4-FFF2-40B4-BE49-F238E27FC236}">
                <a16:creationId xmlns:a16="http://schemas.microsoft.com/office/drawing/2014/main" id="{3CBE02C9-60E8-483A-83C9-E939E7CB79FB}"/>
              </a:ext>
            </a:extLst>
          </p:cNvPr>
          <p:cNvPicPr>
            <a:picLocks noGrp="1" noChangeAspect="1"/>
          </p:cNvPicPr>
          <p:nvPr>
            <p:ph sz="half" idx="2"/>
          </p:nvPr>
        </p:nvPicPr>
        <p:blipFill>
          <a:blip r:embed="rId3"/>
          <a:stretch>
            <a:fillRect/>
          </a:stretch>
        </p:blipFill>
        <p:spPr>
          <a:xfrm>
            <a:off x="6926048" y="2470259"/>
            <a:ext cx="3034816" cy="4034380"/>
          </a:xfrm>
        </p:spPr>
      </p:pic>
    </p:spTree>
    <p:extLst>
      <p:ext uri="{BB962C8B-B14F-4D97-AF65-F5344CB8AC3E}">
        <p14:creationId xmlns:p14="http://schemas.microsoft.com/office/powerpoint/2010/main" val="313508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EB9E-4391-42D8-B322-FFB92B53E108}"/>
              </a:ext>
            </a:extLst>
          </p:cNvPr>
          <p:cNvSpPr>
            <a:spLocks noGrp="1"/>
          </p:cNvSpPr>
          <p:nvPr>
            <p:ph type="title"/>
          </p:nvPr>
        </p:nvSpPr>
        <p:spPr/>
        <p:txBody>
          <a:bodyPr/>
          <a:lstStyle/>
          <a:p>
            <a:r>
              <a:rPr lang="en-US" dirty="0"/>
              <a:t>Work-Product Doctrine</a:t>
            </a:r>
          </a:p>
        </p:txBody>
      </p:sp>
      <p:sp>
        <p:nvSpPr>
          <p:cNvPr id="3" name="Content Placeholder 2">
            <a:extLst>
              <a:ext uri="{FF2B5EF4-FFF2-40B4-BE49-F238E27FC236}">
                <a16:creationId xmlns:a16="http://schemas.microsoft.com/office/drawing/2014/main" id="{89D70FE9-71DD-4815-A8FF-7B6ABF5FEB76}"/>
              </a:ext>
            </a:extLst>
          </p:cNvPr>
          <p:cNvSpPr>
            <a:spLocks noGrp="1"/>
          </p:cNvSpPr>
          <p:nvPr>
            <p:ph idx="1"/>
          </p:nvPr>
        </p:nvSpPr>
        <p:spPr/>
        <p:txBody>
          <a:bodyPr/>
          <a:lstStyle/>
          <a:p>
            <a:r>
              <a:rPr lang="en-US" dirty="0"/>
              <a:t>Utah R. Crim. P. 16</a:t>
            </a:r>
          </a:p>
          <a:p>
            <a:r>
              <a:rPr lang="en-US" dirty="0"/>
              <a:t>(a) Disclosures by prosecutor.</a:t>
            </a:r>
          </a:p>
          <a:p>
            <a:pPr lvl="1"/>
            <a:r>
              <a:rPr lang="en-US" b="1" dirty="0"/>
              <a:t>(6)</a:t>
            </a:r>
            <a:r>
              <a:rPr lang="en-US" dirty="0"/>
              <a:t> Information not subject to disclosure. Unless otherwise required by law, the prosecution’s disclosure obligations do not include information or material that is privileged or attorney work product.  Attorney work product protection is not subject to the exception in Rule 26(b)(5) of the Utah Rules of Civil Procedure.</a:t>
            </a:r>
          </a:p>
          <a:p>
            <a:endParaRPr lang="en-US" dirty="0"/>
          </a:p>
        </p:txBody>
      </p:sp>
    </p:spTree>
    <p:extLst>
      <p:ext uri="{BB962C8B-B14F-4D97-AF65-F5344CB8AC3E}">
        <p14:creationId xmlns:p14="http://schemas.microsoft.com/office/powerpoint/2010/main" val="655784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C061E-704E-4129-94F9-4E5B4F339D37}"/>
              </a:ext>
            </a:extLst>
          </p:cNvPr>
          <p:cNvSpPr>
            <a:spLocks noGrp="1"/>
          </p:cNvSpPr>
          <p:nvPr>
            <p:ph type="title"/>
          </p:nvPr>
        </p:nvSpPr>
        <p:spPr/>
        <p:txBody>
          <a:bodyPr/>
          <a:lstStyle/>
          <a:p>
            <a:r>
              <a:rPr lang="en-US" dirty="0"/>
              <a:t>Takeaways</a:t>
            </a:r>
          </a:p>
        </p:txBody>
      </p:sp>
      <p:sp>
        <p:nvSpPr>
          <p:cNvPr id="5" name="Text Placeholder 4">
            <a:extLst>
              <a:ext uri="{FF2B5EF4-FFF2-40B4-BE49-F238E27FC236}">
                <a16:creationId xmlns:a16="http://schemas.microsoft.com/office/drawing/2014/main" id="{A729EF58-8083-4F13-BAFC-F62E60EB64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278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8BE447-DE21-4098-909D-BB116D69E31C}"/>
              </a:ext>
            </a:extLst>
          </p:cNvPr>
          <p:cNvSpPr>
            <a:spLocks noGrp="1"/>
          </p:cNvSpPr>
          <p:nvPr>
            <p:ph type="title"/>
          </p:nvPr>
        </p:nvSpPr>
        <p:spPr/>
        <p:txBody>
          <a:bodyPr/>
          <a:lstStyle/>
          <a:p>
            <a:r>
              <a:rPr lang="en-US" dirty="0"/>
              <a:t>When the Client Waives</a:t>
            </a:r>
          </a:p>
        </p:txBody>
      </p:sp>
      <p:sp>
        <p:nvSpPr>
          <p:cNvPr id="5" name="Text Placeholder 4">
            <a:extLst>
              <a:ext uri="{FF2B5EF4-FFF2-40B4-BE49-F238E27FC236}">
                <a16:creationId xmlns:a16="http://schemas.microsoft.com/office/drawing/2014/main" id="{68C0FD54-C827-4E34-AECC-AECBD86167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259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AD04A-5798-4774-BE59-4BDCD284600C}"/>
              </a:ext>
            </a:extLst>
          </p:cNvPr>
          <p:cNvSpPr>
            <a:spLocks noGrp="1"/>
          </p:cNvSpPr>
          <p:nvPr>
            <p:ph type="title"/>
          </p:nvPr>
        </p:nvSpPr>
        <p:spPr>
          <a:xfrm>
            <a:off x="2231136" y="418154"/>
            <a:ext cx="7729728" cy="1188720"/>
          </a:xfrm>
        </p:spPr>
        <p:txBody>
          <a:bodyPr/>
          <a:lstStyle/>
          <a:p>
            <a:r>
              <a:rPr lang="en-US" dirty="0"/>
              <a:t>Takeaways</a:t>
            </a:r>
          </a:p>
        </p:txBody>
      </p:sp>
      <p:pic>
        <p:nvPicPr>
          <p:cNvPr id="3" name="Content Placeholder 2">
            <a:extLst>
              <a:ext uri="{FF2B5EF4-FFF2-40B4-BE49-F238E27FC236}">
                <a16:creationId xmlns:a16="http://schemas.microsoft.com/office/drawing/2014/main" id="{6C382DF0-00E4-49B3-853B-D25A7EF891B2}"/>
              </a:ext>
            </a:extLst>
          </p:cNvPr>
          <p:cNvPicPr>
            <a:picLocks noGrp="1" noChangeAspect="1"/>
          </p:cNvPicPr>
          <p:nvPr>
            <p:ph idx="1"/>
          </p:nvPr>
        </p:nvPicPr>
        <p:blipFill>
          <a:blip r:embed="rId3"/>
          <a:stretch>
            <a:fillRect/>
          </a:stretch>
        </p:blipFill>
        <p:spPr>
          <a:xfrm>
            <a:off x="539992" y="1930181"/>
            <a:ext cx="3382288" cy="2536716"/>
          </a:xfrm>
        </p:spPr>
      </p:pic>
      <p:pic>
        <p:nvPicPr>
          <p:cNvPr id="7" name="Picture 6">
            <a:extLst>
              <a:ext uri="{FF2B5EF4-FFF2-40B4-BE49-F238E27FC236}">
                <a16:creationId xmlns:a16="http://schemas.microsoft.com/office/drawing/2014/main" id="{B71186BB-1FE6-4178-8883-6708A0C28664}"/>
              </a:ext>
            </a:extLst>
          </p:cNvPr>
          <p:cNvPicPr>
            <a:picLocks noChangeAspect="1"/>
          </p:cNvPicPr>
          <p:nvPr/>
        </p:nvPicPr>
        <p:blipFill>
          <a:blip r:embed="rId4"/>
          <a:stretch>
            <a:fillRect/>
          </a:stretch>
        </p:blipFill>
        <p:spPr>
          <a:xfrm>
            <a:off x="7135197" y="1840076"/>
            <a:ext cx="4738820" cy="3177847"/>
          </a:xfrm>
          <a:prstGeom prst="rect">
            <a:avLst/>
          </a:prstGeom>
        </p:spPr>
      </p:pic>
      <p:pic>
        <p:nvPicPr>
          <p:cNvPr id="9" name="Picture 8">
            <a:extLst>
              <a:ext uri="{FF2B5EF4-FFF2-40B4-BE49-F238E27FC236}">
                <a16:creationId xmlns:a16="http://schemas.microsoft.com/office/drawing/2014/main" id="{264320D2-72D3-4103-B9D6-B485BC30D4CD}"/>
              </a:ext>
            </a:extLst>
          </p:cNvPr>
          <p:cNvPicPr>
            <a:picLocks noChangeAspect="1"/>
          </p:cNvPicPr>
          <p:nvPr/>
        </p:nvPicPr>
        <p:blipFill>
          <a:blip r:embed="rId5"/>
          <a:stretch>
            <a:fillRect/>
          </a:stretch>
        </p:blipFill>
        <p:spPr>
          <a:xfrm>
            <a:off x="3547160" y="3564539"/>
            <a:ext cx="4474856" cy="3177847"/>
          </a:xfrm>
          <a:prstGeom prst="rect">
            <a:avLst/>
          </a:prstGeom>
        </p:spPr>
      </p:pic>
    </p:spTree>
    <p:extLst>
      <p:ext uri="{BB962C8B-B14F-4D97-AF65-F5344CB8AC3E}">
        <p14:creationId xmlns:p14="http://schemas.microsoft.com/office/powerpoint/2010/main" val="103888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82954A8-D741-4C4D-9003-DBCFA4C374CF}"/>
              </a:ext>
            </a:extLst>
          </p:cNvPr>
          <p:cNvPicPr>
            <a:picLocks noGrp="1" noChangeAspect="1"/>
          </p:cNvPicPr>
          <p:nvPr>
            <p:ph sz="half" idx="1"/>
          </p:nvPr>
        </p:nvPicPr>
        <p:blipFill>
          <a:blip r:embed="rId3"/>
          <a:stretch>
            <a:fillRect/>
          </a:stretch>
        </p:blipFill>
        <p:spPr>
          <a:xfrm>
            <a:off x="530897" y="337353"/>
            <a:ext cx="4879266" cy="4879266"/>
          </a:xfrm>
        </p:spPr>
      </p:pic>
      <p:pic>
        <p:nvPicPr>
          <p:cNvPr id="11" name="Content Placeholder 10">
            <a:extLst>
              <a:ext uri="{FF2B5EF4-FFF2-40B4-BE49-F238E27FC236}">
                <a16:creationId xmlns:a16="http://schemas.microsoft.com/office/drawing/2014/main" id="{15D5B8D5-0D39-4677-AC0F-258FCF14AEB6}"/>
              </a:ext>
            </a:extLst>
          </p:cNvPr>
          <p:cNvPicPr>
            <a:picLocks noGrp="1" noChangeAspect="1"/>
          </p:cNvPicPr>
          <p:nvPr>
            <p:ph sz="half" idx="2"/>
          </p:nvPr>
        </p:nvPicPr>
        <p:blipFill>
          <a:blip r:embed="rId4"/>
          <a:stretch>
            <a:fillRect/>
          </a:stretch>
        </p:blipFill>
        <p:spPr>
          <a:xfrm>
            <a:off x="6781839" y="1999233"/>
            <a:ext cx="4213453" cy="4086124"/>
          </a:xfrm>
        </p:spPr>
      </p:pic>
    </p:spTree>
    <p:extLst>
      <p:ext uri="{BB962C8B-B14F-4D97-AF65-F5344CB8AC3E}">
        <p14:creationId xmlns:p14="http://schemas.microsoft.com/office/powerpoint/2010/main" val="424910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C020-FEED-4FFD-8F99-FC3B811A7D76}"/>
              </a:ext>
            </a:extLst>
          </p:cNvPr>
          <p:cNvSpPr>
            <a:spLocks noGrp="1"/>
          </p:cNvSpPr>
          <p:nvPr>
            <p:ph type="title"/>
          </p:nvPr>
        </p:nvSpPr>
        <p:spPr/>
        <p:txBody>
          <a:bodyPr/>
          <a:lstStyle/>
          <a:p>
            <a:r>
              <a:rPr lang="en-US" dirty="0"/>
              <a:t>Our client</a:t>
            </a:r>
          </a:p>
        </p:txBody>
      </p:sp>
      <p:sp>
        <p:nvSpPr>
          <p:cNvPr id="3" name="Content Placeholder 2">
            <a:extLst>
              <a:ext uri="{FF2B5EF4-FFF2-40B4-BE49-F238E27FC236}">
                <a16:creationId xmlns:a16="http://schemas.microsoft.com/office/drawing/2014/main" id="{A5BFC62A-6F68-4BEF-B8E9-51BF0EF50469}"/>
              </a:ext>
            </a:extLst>
          </p:cNvPr>
          <p:cNvSpPr>
            <a:spLocks noGrp="1"/>
          </p:cNvSpPr>
          <p:nvPr>
            <p:ph idx="1"/>
          </p:nvPr>
        </p:nvSpPr>
        <p:spPr/>
        <p:txBody>
          <a:bodyPr/>
          <a:lstStyle/>
          <a:p>
            <a:r>
              <a:rPr lang="en-US" u="sng" dirty="0"/>
              <a:t>Utah Rules of </a:t>
            </a:r>
            <a:r>
              <a:rPr lang="en-US" u="sng" dirty="0" err="1"/>
              <a:t>Prof’l</a:t>
            </a:r>
            <a:r>
              <a:rPr lang="en-US" u="sng" dirty="0"/>
              <a:t> Conduct Rule 1.13</a:t>
            </a:r>
            <a:r>
              <a:rPr lang="en-US" dirty="0"/>
              <a:t>(h) A lawyer elected, appointed, retained or employed to represent a governmental entity shall be considered for the purpose of this rule as representing an organization. The government lawyer’s client is the governmental entity except as the representation or duties are otherwise required by law.</a:t>
            </a:r>
          </a:p>
        </p:txBody>
      </p:sp>
    </p:spTree>
    <p:extLst>
      <p:ext uri="{BB962C8B-B14F-4D97-AF65-F5344CB8AC3E}">
        <p14:creationId xmlns:p14="http://schemas.microsoft.com/office/powerpoint/2010/main" val="175124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648A2-22D2-421B-A728-8C19F971B07B}"/>
              </a:ext>
            </a:extLst>
          </p:cNvPr>
          <p:cNvSpPr>
            <a:spLocks noGrp="1"/>
          </p:cNvSpPr>
          <p:nvPr>
            <p:ph type="title"/>
          </p:nvPr>
        </p:nvSpPr>
        <p:spPr/>
        <p:txBody>
          <a:bodyPr/>
          <a:lstStyle/>
          <a:p>
            <a:r>
              <a:rPr lang="en-US" dirty="0"/>
              <a:t>Attorney-Client Privilege</a:t>
            </a:r>
          </a:p>
        </p:txBody>
      </p:sp>
      <p:sp>
        <p:nvSpPr>
          <p:cNvPr id="5" name="Content Placeholder 4">
            <a:extLst>
              <a:ext uri="{FF2B5EF4-FFF2-40B4-BE49-F238E27FC236}">
                <a16:creationId xmlns:a16="http://schemas.microsoft.com/office/drawing/2014/main" id="{37A2BFFF-892B-4786-AD4F-FA252BA52DAE}"/>
              </a:ext>
            </a:extLst>
          </p:cNvPr>
          <p:cNvSpPr>
            <a:spLocks noGrp="1"/>
          </p:cNvSpPr>
          <p:nvPr>
            <p:ph idx="1"/>
          </p:nvPr>
        </p:nvSpPr>
        <p:spPr/>
        <p:txBody>
          <a:bodyPr>
            <a:normAutofit fontScale="70000" lnSpcReduction="20000"/>
          </a:bodyPr>
          <a:lstStyle/>
          <a:p>
            <a:r>
              <a:rPr lang="en-US" u="sng" dirty="0"/>
              <a:t>Utah R. </a:t>
            </a:r>
            <a:r>
              <a:rPr lang="en-US" u="sng" dirty="0" err="1"/>
              <a:t>Evid</a:t>
            </a:r>
            <a:r>
              <a:rPr lang="en-US" u="sng" dirty="0"/>
              <a:t>. Rule 504</a:t>
            </a:r>
            <a:endParaRPr lang="en-US" dirty="0"/>
          </a:p>
          <a:p>
            <a:r>
              <a:rPr lang="en-US" b="1" dirty="0"/>
              <a:t>(b) </a:t>
            </a:r>
            <a:r>
              <a:rPr lang="en-US" b="1" i="1" dirty="0"/>
              <a:t>Statement of the privilege.</a:t>
            </a:r>
            <a:r>
              <a:rPr lang="en-US" dirty="0"/>
              <a:t> A client has a privilege to refuse to disclose, and to prevent any other person from disclosing, confidential communications if:</a:t>
            </a:r>
          </a:p>
          <a:p>
            <a:pPr lvl="1"/>
            <a:r>
              <a:rPr lang="en-US" b="1" dirty="0"/>
              <a:t>(1)</a:t>
            </a:r>
            <a:r>
              <a:rPr lang="en-US" dirty="0"/>
              <a:t> the communications were made for the purpose or in the course of obtaining or facilitating the rendition of legal services to the client; and</a:t>
            </a:r>
          </a:p>
          <a:p>
            <a:pPr lvl="1"/>
            <a:r>
              <a:rPr lang="en-US" b="1" dirty="0"/>
              <a:t>(2)</a:t>
            </a:r>
            <a:r>
              <a:rPr lang="en-US" dirty="0"/>
              <a:t> the communications were:</a:t>
            </a:r>
          </a:p>
          <a:p>
            <a:pPr lvl="2"/>
            <a:r>
              <a:rPr lang="en-US" b="1" dirty="0"/>
              <a:t>(A)</a:t>
            </a:r>
            <a:r>
              <a:rPr lang="en-US" dirty="0"/>
              <a:t> between (</a:t>
            </a:r>
            <a:r>
              <a:rPr lang="en-US" dirty="0" err="1"/>
              <a:t>i</a:t>
            </a:r>
            <a:r>
              <a:rPr lang="en-US" dirty="0"/>
              <a:t>) the client or the client’s representative and (ii) the lawyer, the lawyer’s representatives, or a lawyer representing others in matters of common interest;+</a:t>
            </a:r>
          </a:p>
          <a:p>
            <a:r>
              <a:rPr lang="en-US" dirty="0"/>
              <a:t>Advisory Committee Note</a:t>
            </a:r>
          </a:p>
          <a:p>
            <a:pPr lvl="1"/>
            <a:r>
              <a:rPr lang="en-US" dirty="0"/>
              <a:t>The client is entitled not only to refuse to disclose the confidential communication, but also to prevent disclosure by the lawyer or others who were involved in the conference or learned, without the knowledge of the client, the content of the confidential communication. Problems of waiver are dealt with by Rule 510.</a:t>
            </a:r>
          </a:p>
          <a:p>
            <a:pPr lvl="1"/>
            <a:r>
              <a:rPr lang="en-US" dirty="0"/>
              <a:t>Under subparagraph (b) communications among the various people involved in the legal matter, relating to the providing of legal services, are all privileged, except for communications between clients. Those are privileged only if they are part of a conference with others involved in legal services.</a:t>
            </a:r>
          </a:p>
          <a:p>
            <a:endParaRPr lang="en-US" dirty="0"/>
          </a:p>
        </p:txBody>
      </p:sp>
    </p:spTree>
    <p:extLst>
      <p:ext uri="{BB962C8B-B14F-4D97-AF65-F5344CB8AC3E}">
        <p14:creationId xmlns:p14="http://schemas.microsoft.com/office/powerpoint/2010/main" val="178382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D4F6-C002-470E-8789-9BE12725915B}"/>
              </a:ext>
            </a:extLst>
          </p:cNvPr>
          <p:cNvSpPr>
            <a:spLocks noGrp="1"/>
          </p:cNvSpPr>
          <p:nvPr>
            <p:ph type="title"/>
          </p:nvPr>
        </p:nvSpPr>
        <p:spPr/>
        <p:txBody>
          <a:bodyPr/>
          <a:lstStyle/>
          <a:p>
            <a:r>
              <a:rPr lang="en-US" dirty="0"/>
              <a:t>Waiving the privilege</a:t>
            </a:r>
          </a:p>
        </p:txBody>
      </p:sp>
      <p:sp>
        <p:nvSpPr>
          <p:cNvPr id="3" name="Content Placeholder 2">
            <a:extLst>
              <a:ext uri="{FF2B5EF4-FFF2-40B4-BE49-F238E27FC236}">
                <a16:creationId xmlns:a16="http://schemas.microsoft.com/office/drawing/2014/main" id="{EE12773F-CDDD-45AD-ADAE-EDC32130C1B5}"/>
              </a:ext>
            </a:extLst>
          </p:cNvPr>
          <p:cNvSpPr>
            <a:spLocks noGrp="1"/>
          </p:cNvSpPr>
          <p:nvPr>
            <p:ph idx="1"/>
          </p:nvPr>
        </p:nvSpPr>
        <p:spPr/>
        <p:txBody>
          <a:bodyPr/>
          <a:lstStyle/>
          <a:p>
            <a:r>
              <a:rPr lang="en-US" u="sng" dirty="0"/>
              <a:t>Utah R. </a:t>
            </a:r>
            <a:r>
              <a:rPr lang="en-US" u="sng" dirty="0" err="1"/>
              <a:t>Evid</a:t>
            </a:r>
            <a:r>
              <a:rPr lang="en-US" u="sng" dirty="0"/>
              <a:t>. Rule 510</a:t>
            </a:r>
            <a:endParaRPr lang="en-US" dirty="0"/>
          </a:p>
          <a:p>
            <a:r>
              <a:rPr lang="en-US" b="1" dirty="0"/>
              <a:t>(a) </a:t>
            </a:r>
            <a:r>
              <a:rPr lang="en-US" b="1" i="1" dirty="0"/>
              <a:t>Waiver of privilege.</a:t>
            </a:r>
            <a:r>
              <a:rPr lang="en-US" dirty="0"/>
              <a:t> A person who holds a privilege under these rules waives the privilege if the person or a previous holder of the privilege:</a:t>
            </a:r>
          </a:p>
          <a:p>
            <a:pPr lvl="1"/>
            <a:r>
              <a:rPr lang="en-US" b="1" dirty="0"/>
              <a:t>(1)</a:t>
            </a:r>
            <a:r>
              <a:rPr lang="en-US" dirty="0"/>
              <a:t> voluntarily discloses or consents to the disclosure of any significant part of the matter or communication, or</a:t>
            </a:r>
          </a:p>
          <a:p>
            <a:pPr lvl="1"/>
            <a:r>
              <a:rPr lang="en-US" b="1" dirty="0"/>
              <a:t>(2) </a:t>
            </a:r>
            <a:r>
              <a:rPr lang="en-US" dirty="0"/>
              <a:t>fails to take reasonable precautions against inadvertent disclosure.</a:t>
            </a:r>
          </a:p>
          <a:p>
            <a:r>
              <a:rPr lang="en-US" dirty="0"/>
              <a:t>This privilege is not waived if the disclosure is itself a privileged communication.</a:t>
            </a:r>
          </a:p>
          <a:p>
            <a:endParaRPr lang="en-US" dirty="0"/>
          </a:p>
        </p:txBody>
      </p:sp>
    </p:spTree>
    <p:extLst>
      <p:ext uri="{BB962C8B-B14F-4D97-AF65-F5344CB8AC3E}">
        <p14:creationId xmlns:p14="http://schemas.microsoft.com/office/powerpoint/2010/main" val="199831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8BE447-DE21-4098-909D-BB116D69E31C}"/>
              </a:ext>
            </a:extLst>
          </p:cNvPr>
          <p:cNvSpPr>
            <a:spLocks noGrp="1"/>
          </p:cNvSpPr>
          <p:nvPr>
            <p:ph type="title"/>
          </p:nvPr>
        </p:nvSpPr>
        <p:spPr/>
        <p:txBody>
          <a:bodyPr/>
          <a:lstStyle/>
          <a:p>
            <a:r>
              <a:rPr lang="en-US" dirty="0"/>
              <a:t>Attorney Confidentiality</a:t>
            </a:r>
          </a:p>
        </p:txBody>
      </p:sp>
      <p:sp>
        <p:nvSpPr>
          <p:cNvPr id="5" name="Text Placeholder 4">
            <a:extLst>
              <a:ext uri="{FF2B5EF4-FFF2-40B4-BE49-F238E27FC236}">
                <a16:creationId xmlns:a16="http://schemas.microsoft.com/office/drawing/2014/main" id="{68C0FD54-C827-4E34-AECC-AECBD86167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395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DD049BF-DA9A-4D9A-B551-2339585AD9FF}"/>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8538" y="212834"/>
            <a:ext cx="9574924" cy="6432331"/>
          </a:xfrm>
          <a:prstGeom prst="rect">
            <a:avLst/>
          </a:prstGeom>
        </p:spPr>
      </p:pic>
    </p:spTree>
    <p:extLst>
      <p:ext uri="{BB962C8B-B14F-4D97-AF65-F5344CB8AC3E}">
        <p14:creationId xmlns:p14="http://schemas.microsoft.com/office/powerpoint/2010/main" val="244798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F460E9-ED9E-4368-A294-0D413FBF94FF}"/>
              </a:ext>
            </a:extLst>
          </p:cNvPr>
          <p:cNvSpPr>
            <a:spLocks noGrp="1"/>
          </p:cNvSpPr>
          <p:nvPr>
            <p:ph type="title"/>
          </p:nvPr>
        </p:nvSpPr>
        <p:spPr/>
        <p:txBody>
          <a:bodyPr/>
          <a:lstStyle/>
          <a:p>
            <a:r>
              <a:rPr lang="en-US" dirty="0"/>
              <a:t>Rule 1.6 Confidentiality of Information</a:t>
            </a:r>
          </a:p>
        </p:txBody>
      </p:sp>
      <p:sp>
        <p:nvSpPr>
          <p:cNvPr id="5" name="Content Placeholder 4">
            <a:extLst>
              <a:ext uri="{FF2B5EF4-FFF2-40B4-BE49-F238E27FC236}">
                <a16:creationId xmlns:a16="http://schemas.microsoft.com/office/drawing/2014/main" id="{864140BA-EBD5-40FB-B014-E19CB053CF85}"/>
              </a:ext>
            </a:extLst>
          </p:cNvPr>
          <p:cNvSpPr>
            <a:spLocks noGrp="1"/>
          </p:cNvSpPr>
          <p:nvPr>
            <p:ph idx="1"/>
          </p:nvPr>
        </p:nvSpPr>
        <p:spPr>
          <a:xfrm>
            <a:off x="2231136" y="2638044"/>
            <a:ext cx="7729728" cy="3762756"/>
          </a:xfrm>
        </p:spPr>
        <p:txBody>
          <a:bodyPr>
            <a:normAutofit/>
          </a:bodyPr>
          <a:lstStyle/>
          <a:p>
            <a:r>
              <a:rPr lang="en-US" b="1" dirty="0"/>
              <a:t>(a)</a:t>
            </a:r>
            <a:r>
              <a:rPr lang="en-US" dirty="0"/>
              <a:t> A lawyer shall not reveal information relating to the representation of a client unless the client gives informed consent, the disclosure is impliedly authorized in order to carry out the representation or the disclosure is permitted by paragraph (b).</a:t>
            </a:r>
          </a:p>
          <a:p>
            <a:r>
              <a:rPr lang="en-US" dirty="0"/>
              <a:t>…</a:t>
            </a:r>
          </a:p>
          <a:p>
            <a:r>
              <a:rPr lang="en-US" b="1" dirty="0"/>
              <a:t>(c)</a:t>
            </a:r>
            <a:r>
              <a:rPr lang="en-US" dirty="0"/>
              <a:t> A lawyer shall make reasonable efforts to prevent the inadvertent or unauthorized disclosure of, or unauthorized access to, information relating to the representation of a client.</a:t>
            </a:r>
          </a:p>
          <a:p>
            <a:pPr marL="0" indent="0">
              <a:buNone/>
            </a:pPr>
            <a:endParaRPr lang="en-US" dirty="0"/>
          </a:p>
        </p:txBody>
      </p:sp>
    </p:spTree>
    <p:extLst>
      <p:ext uri="{BB962C8B-B14F-4D97-AF65-F5344CB8AC3E}">
        <p14:creationId xmlns:p14="http://schemas.microsoft.com/office/powerpoint/2010/main" val="142650071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1129</TotalTime>
  <Words>1424</Words>
  <Application>Microsoft Office PowerPoint</Application>
  <PresentationFormat>Widescreen</PresentationFormat>
  <Paragraphs>84</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Parcel</vt:lpstr>
      <vt:lpstr>Privileged Communication and Confidentiality</vt:lpstr>
      <vt:lpstr>When the Client Waives</vt:lpstr>
      <vt:lpstr>PowerPoint Presentation</vt:lpstr>
      <vt:lpstr>Our client</vt:lpstr>
      <vt:lpstr>Attorney-Client Privilege</vt:lpstr>
      <vt:lpstr>Waiving the privilege</vt:lpstr>
      <vt:lpstr>Attorney Confidentiality</vt:lpstr>
      <vt:lpstr>PowerPoint Presentation</vt:lpstr>
      <vt:lpstr>Rule 1.6 Confidentiality of Information</vt:lpstr>
      <vt:lpstr>Leaving Government</vt:lpstr>
      <vt:lpstr>Rule 1.11</vt:lpstr>
      <vt:lpstr>Rule 1.9(c)</vt:lpstr>
      <vt:lpstr>Rule 1.9(c) Commentary</vt:lpstr>
      <vt:lpstr>Privilege vs confidential</vt:lpstr>
      <vt:lpstr>Work-product doctrine</vt:lpstr>
      <vt:lpstr>Work-Product Doctrine</vt:lpstr>
      <vt:lpstr>Asserting Work-Product Immunity</vt:lpstr>
      <vt:lpstr>Work-Product Doctrine</vt:lpstr>
      <vt:lpstr>Takeaways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our Client: Privileged Communication and Confidentiality</dc:title>
  <dc:creator>Eric Clarke</dc:creator>
  <cp:lastModifiedBy>Eric Clarke</cp:lastModifiedBy>
  <cp:revision>17</cp:revision>
  <dcterms:created xsi:type="dcterms:W3CDTF">2021-12-09T23:38:53Z</dcterms:created>
  <dcterms:modified xsi:type="dcterms:W3CDTF">2022-05-30T22:04:28Z</dcterms:modified>
</cp:coreProperties>
</file>